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5" r:id="rId7"/>
    <p:sldId id="266" r:id="rId8"/>
    <p:sldId id="267" r:id="rId9"/>
    <p:sldId id="268" r:id="rId10"/>
    <p:sldId id="269" r:id="rId11"/>
    <p:sldId id="276" r:id="rId12"/>
    <p:sldId id="277" r:id="rId13"/>
    <p:sldId id="278" r:id="rId14"/>
    <p:sldId id="279" r:id="rId15"/>
    <p:sldId id="282" r:id="rId16"/>
    <p:sldId id="261" r:id="rId17"/>
    <p:sldId id="263" r:id="rId18"/>
    <p:sldId id="264" r:id="rId19"/>
    <p:sldId id="270" r:id="rId20"/>
    <p:sldId id="275" r:id="rId21"/>
    <p:sldId id="280" r:id="rId22"/>
    <p:sldId id="281" r:id="rId23"/>
    <p:sldId id="283" r:id="rId24"/>
    <p:sldId id="262" r:id="rId25"/>
    <p:sldId id="271" r:id="rId26"/>
    <p:sldId id="272" r:id="rId27"/>
    <p:sldId id="273" r:id="rId28"/>
    <p:sldId id="27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12/10/2016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12/10/2016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12/10/2016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12/10/2016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12/10/2016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poetryoutloud.org/poems-and-performance/tips-on-reciti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mrmatera.com/2014/12/trading-on-the-silk-roa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s://www.youtube.com/watch?v=uZblHVQf2zQ"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FoBKueolqGQ"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docs.google.com/document/d/1RLNwnGsUTaYgBP6aMx95PbVXzQiHgV4Dg_bGYHQRbDo/edit?usp=shar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Drama Subject Integration</a:t>
            </a:r>
          </a:p>
        </p:txBody>
      </p:sp>
      <p:sp>
        <p:nvSpPr>
          <p:cNvPr id="3" name="Subtitle 2"/>
          <p:cNvSpPr>
            <a:spLocks noGrp="1"/>
          </p:cNvSpPr>
          <p:nvPr>
            <p:ph type="subTitle" idx="1"/>
          </p:nvPr>
        </p:nvSpPr>
        <p:spPr/>
        <p:txBody>
          <a:bodyPr/>
          <a:lstStyle/>
          <a:p>
            <a:r>
              <a:rPr lang="en-CA" dirty="0"/>
              <a:t>Stephanie Van Dewark PIP Project</a:t>
            </a:r>
          </a:p>
        </p:txBody>
      </p:sp>
    </p:spTree>
    <p:extLst>
      <p:ext uri="{BB962C8B-B14F-4D97-AF65-F5344CB8AC3E}">
        <p14:creationId xmlns:p14="http://schemas.microsoft.com/office/powerpoint/2010/main" val="63753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Performance Poetry - Speech</a:t>
            </a:r>
          </a:p>
        </p:txBody>
      </p:sp>
      <p:sp>
        <p:nvSpPr>
          <p:cNvPr id="3" name="Content Placeholder 2"/>
          <p:cNvSpPr>
            <a:spLocks noGrp="1"/>
          </p:cNvSpPr>
          <p:nvPr>
            <p:ph idx="1"/>
          </p:nvPr>
        </p:nvSpPr>
        <p:spPr/>
        <p:txBody>
          <a:bodyPr/>
          <a:lstStyle/>
          <a:p>
            <a:pPr marL="0" indent="0">
              <a:buNone/>
            </a:pPr>
            <a:r>
              <a:rPr lang="en-CA" dirty="0"/>
              <a:t>Have students perform a poem out loud.  This exercise allows them to practice fluency, but also gain a greater understanding what the poem means.  There are several ways to recite poems creatively here are some starting ideas:</a:t>
            </a:r>
          </a:p>
          <a:p>
            <a:r>
              <a:rPr lang="en-CA" dirty="0"/>
              <a:t>Use some of the tips found here: </a:t>
            </a:r>
            <a:r>
              <a:rPr lang="en-CA" dirty="0">
                <a:hlinkClick r:id="rId2"/>
              </a:rPr>
              <a:t>Poetry Out Loud Website</a:t>
            </a:r>
            <a:endParaRPr lang="en-CA" dirty="0"/>
          </a:p>
          <a:p>
            <a:r>
              <a:rPr lang="en-CA" dirty="0"/>
              <a:t>Have students alternate the reading of lines</a:t>
            </a:r>
          </a:p>
          <a:p>
            <a:r>
              <a:rPr lang="en-CA" dirty="0"/>
              <a:t>Decide on the most important lines, and have these lines read in chorus</a:t>
            </a:r>
          </a:p>
          <a:p>
            <a:r>
              <a:rPr lang="en-CA" dirty="0"/>
              <a:t>Use a metronome to practice the rhythm of the poem, how does speeding or slowing don the poem effect its meaning?</a:t>
            </a:r>
          </a:p>
          <a:p>
            <a:r>
              <a:rPr lang="en-CA" dirty="0"/>
              <a:t>Practice intonation.  What does changing the pitch of your voice to the poem?</a:t>
            </a:r>
          </a:p>
        </p:txBody>
      </p:sp>
    </p:spTree>
    <p:extLst>
      <p:ext uri="{BB962C8B-B14F-4D97-AF65-F5344CB8AC3E}">
        <p14:creationId xmlns:p14="http://schemas.microsoft.com/office/powerpoint/2010/main" val="923022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Aces High – Character and Status</a:t>
            </a:r>
            <a:br>
              <a:rPr lang="en-CA" dirty="0"/>
            </a:br>
            <a:r>
              <a:rPr lang="en-CA" sz="1800" dirty="0"/>
              <a:t>Taken from: Swale, J. (2009). Drama Games For Classroom and Workshops.  London: Nick Hern.  138-139.</a:t>
            </a:r>
          </a:p>
        </p:txBody>
      </p:sp>
      <p:sp>
        <p:nvSpPr>
          <p:cNvPr id="3" name="Content Placeholder 2"/>
          <p:cNvSpPr>
            <a:spLocks noGrp="1"/>
          </p:cNvSpPr>
          <p:nvPr>
            <p:ph idx="1"/>
          </p:nvPr>
        </p:nvSpPr>
        <p:spPr>
          <a:xfrm>
            <a:off x="1371600" y="2285999"/>
            <a:ext cx="9601200" cy="4366591"/>
          </a:xfrm>
        </p:spPr>
        <p:txBody>
          <a:bodyPr>
            <a:normAutofit/>
          </a:bodyPr>
          <a:lstStyle/>
          <a:p>
            <a:pPr marL="0" indent="0">
              <a:buNone/>
            </a:pPr>
            <a:r>
              <a:rPr lang="en-CA" dirty="0"/>
              <a:t>This is a good exercise to follow a discussion about power and status between characters or in a scene.  (I used it following out discussion on relationships in </a:t>
            </a:r>
            <a:r>
              <a:rPr lang="en-CA" i="1" dirty="0"/>
              <a:t>The Great Gatsby</a:t>
            </a:r>
            <a:r>
              <a:rPr lang="en-CA" dirty="0"/>
              <a:t>.)</a:t>
            </a:r>
          </a:p>
          <a:p>
            <a:pPr marL="0" indent="0">
              <a:buNone/>
            </a:pPr>
            <a:r>
              <a:rPr lang="en-CA" b="1" dirty="0"/>
              <a:t>Part I (actively preforming status): </a:t>
            </a:r>
            <a:r>
              <a:rPr lang="en-CA" dirty="0"/>
              <a:t>All actors receive a playing card and look at it without revealing their card to anyone.  Aces are the highest while 2 is the lowest.  The card represents the students’ status level.  Introduce a scene in which many different characters would mingle, such as a railway station or doctor’s office.  Have students act out the scene using their status indication. Pause the scene after a few minutes.  Have the students not participating in the scene arrange the players from high to low status.  Discuss what cues suggest this status to other players.  </a:t>
            </a:r>
          </a:p>
          <a:p>
            <a:pPr marL="0" indent="0">
              <a:buNone/>
            </a:pPr>
            <a:r>
              <a:rPr lang="en-CA" b="1" dirty="0"/>
              <a:t>Alteration:</a:t>
            </a:r>
          </a:p>
          <a:p>
            <a:r>
              <a:rPr lang="en-CA" dirty="0"/>
              <a:t>Have each of the players preform a specific character from the story or novel.  Then discuss their stats from high to low.</a:t>
            </a:r>
          </a:p>
        </p:txBody>
      </p:sp>
    </p:spTree>
    <p:extLst>
      <p:ext uri="{BB962C8B-B14F-4D97-AF65-F5344CB8AC3E}">
        <p14:creationId xmlns:p14="http://schemas.microsoft.com/office/powerpoint/2010/main" val="1041977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Aces High – Part 2</a:t>
            </a:r>
          </a:p>
        </p:txBody>
      </p:sp>
      <p:sp>
        <p:nvSpPr>
          <p:cNvPr id="3" name="Content Placeholder 2"/>
          <p:cNvSpPr>
            <a:spLocks noGrp="1"/>
          </p:cNvSpPr>
          <p:nvPr>
            <p:ph idx="1"/>
          </p:nvPr>
        </p:nvSpPr>
        <p:spPr/>
        <p:txBody>
          <a:bodyPr/>
          <a:lstStyle/>
          <a:p>
            <a:pPr marL="0" indent="0">
              <a:buNone/>
            </a:pPr>
            <a:r>
              <a:rPr lang="en-CA" b="1" dirty="0"/>
              <a:t>Part II: </a:t>
            </a:r>
            <a:r>
              <a:rPr lang="en-CA" dirty="0"/>
              <a:t>Tape cards to the players backs.  This time every person may see the player’s card, except the player.  The players will receive a scenario, same as before.  This time as they preform the scene they must react to other players within the scene.  When finished the players will arrange themselves from high to low.</a:t>
            </a:r>
          </a:p>
          <a:p>
            <a:pPr marL="0" indent="0">
              <a:buNone/>
            </a:pPr>
            <a:r>
              <a:rPr lang="en-CA" b="1" dirty="0"/>
              <a:t>Alteration</a:t>
            </a:r>
            <a:r>
              <a:rPr lang="en-CA" dirty="0"/>
              <a:t>:</a:t>
            </a:r>
          </a:p>
          <a:p>
            <a:pPr marL="0" indent="0">
              <a:buNone/>
            </a:pPr>
            <a:r>
              <a:rPr lang="en-CA" dirty="0"/>
              <a:t>This could also be played where the players must attempt to pair up with the highest card.  They are allowed to accept or reject proposals.  Once everyone finds a pair we will find that high status players pair with higher statues (just like characters within pair up with people of similar social status.)   </a:t>
            </a:r>
          </a:p>
          <a:p>
            <a:pPr marL="0" indent="0">
              <a:buNone/>
            </a:pPr>
            <a:endParaRPr lang="en-CA" dirty="0"/>
          </a:p>
        </p:txBody>
      </p:sp>
    </p:spTree>
    <p:extLst>
      <p:ext uri="{BB962C8B-B14F-4D97-AF65-F5344CB8AC3E}">
        <p14:creationId xmlns:p14="http://schemas.microsoft.com/office/powerpoint/2010/main" val="3654176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Alliteration Association – Practicing Alliterations/Name Game</a:t>
            </a:r>
          </a:p>
        </p:txBody>
      </p:sp>
      <p:sp>
        <p:nvSpPr>
          <p:cNvPr id="3" name="Content Placeholder 2"/>
          <p:cNvSpPr>
            <a:spLocks noGrp="1"/>
          </p:cNvSpPr>
          <p:nvPr>
            <p:ph idx="1"/>
          </p:nvPr>
        </p:nvSpPr>
        <p:spPr/>
        <p:txBody>
          <a:bodyPr/>
          <a:lstStyle/>
          <a:p>
            <a:pPr marL="0" indent="0">
              <a:buNone/>
            </a:pPr>
            <a:r>
              <a:rPr lang="en-CA" dirty="0"/>
              <a:t>Everyone in a circle. A player starts the game by introducing himself by making a gesture, and alliterating to his name, e.g. "I`m Wonderful Wendy" or "I`m Smart Steve". The next player point to the first, repeats the previous player`s name, attribute and gesture, and does something similar for themselves.</a:t>
            </a:r>
          </a:p>
          <a:p>
            <a:pPr marL="0" indent="0">
              <a:buNone/>
            </a:pPr>
            <a:r>
              <a:rPr lang="en-CA" dirty="0"/>
              <a:t>And so on. Game ends with the first player having to do all the players names, attributes, and gestures.  I highly suggest a reward for the person able to do so without any mistakes.</a:t>
            </a:r>
            <a:endParaRPr lang="en-CA" dirty="0"/>
          </a:p>
        </p:txBody>
      </p:sp>
    </p:spTree>
    <p:extLst>
      <p:ext uri="{BB962C8B-B14F-4D97-AF65-F5344CB8AC3E}">
        <p14:creationId xmlns:p14="http://schemas.microsoft.com/office/powerpoint/2010/main" val="2435649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Ministry of Silly Walks - Characterization</a:t>
            </a:r>
          </a:p>
        </p:txBody>
      </p:sp>
      <p:sp>
        <p:nvSpPr>
          <p:cNvPr id="3" name="Content Placeholder 2"/>
          <p:cNvSpPr>
            <a:spLocks noGrp="1"/>
          </p:cNvSpPr>
          <p:nvPr>
            <p:ph idx="1"/>
          </p:nvPr>
        </p:nvSpPr>
        <p:spPr/>
        <p:txBody>
          <a:bodyPr/>
          <a:lstStyle/>
          <a:p>
            <a:pPr marL="0" indent="0">
              <a:buNone/>
            </a:pPr>
            <a:r>
              <a:rPr lang="en-CA" dirty="0"/>
              <a:t>Have students walk around the room.  The object is to avoid all people and objects in the room. As students walk, call out some prompts.  Some examples include:</a:t>
            </a:r>
          </a:p>
          <a:p>
            <a:r>
              <a:rPr lang="en-CA" dirty="0"/>
              <a:t>Leading with different parts of the body: hips, knees, nose.</a:t>
            </a:r>
          </a:p>
          <a:p>
            <a:r>
              <a:rPr lang="en-CA" dirty="0"/>
              <a:t>Walking with different emotions: neglected, angry, disheartened, excited, pride</a:t>
            </a:r>
          </a:p>
          <a:p>
            <a:r>
              <a:rPr lang="en-CA" dirty="0"/>
              <a:t>Walking at different levels: high, low, etc.</a:t>
            </a:r>
          </a:p>
          <a:p>
            <a:pPr marL="0" indent="0">
              <a:buNone/>
            </a:pPr>
            <a:r>
              <a:rPr lang="en-CA" dirty="0"/>
              <a:t>In texts, a lot can be said through the body language of a character.  This exercise allows students to focus on their own movements and what they might communicate to others around them..</a:t>
            </a:r>
          </a:p>
          <a:p>
            <a:endParaRPr lang="en-CA" dirty="0"/>
          </a:p>
        </p:txBody>
      </p:sp>
    </p:spTree>
    <p:extLst>
      <p:ext uri="{BB962C8B-B14F-4D97-AF65-F5344CB8AC3E}">
        <p14:creationId xmlns:p14="http://schemas.microsoft.com/office/powerpoint/2010/main" val="1617924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Character </a:t>
            </a:r>
            <a:r>
              <a:rPr lang="en-CA" dirty="0" err="1"/>
              <a:t>Hotseat</a:t>
            </a:r>
            <a:r>
              <a:rPr lang="en-CA" dirty="0"/>
              <a:t> – Character Study and Comprehension</a:t>
            </a:r>
            <a:br>
              <a:rPr lang="en-CA" dirty="0"/>
            </a:br>
            <a:r>
              <a:rPr lang="en-CA" sz="1300" dirty="0"/>
              <a:t>Swale, J. (2009). Drama Games For Classroom and Workshops.  London: Nick Hern.  138-139</a:t>
            </a:r>
            <a:endParaRPr lang="en-CA" sz="1300" dirty="0"/>
          </a:p>
        </p:txBody>
      </p:sp>
      <p:sp>
        <p:nvSpPr>
          <p:cNvPr id="3" name="Content Placeholder 2"/>
          <p:cNvSpPr>
            <a:spLocks noGrp="1"/>
          </p:cNvSpPr>
          <p:nvPr>
            <p:ph idx="1"/>
          </p:nvPr>
        </p:nvSpPr>
        <p:spPr/>
        <p:txBody>
          <a:bodyPr/>
          <a:lstStyle/>
          <a:p>
            <a:pPr marL="0" indent="0">
              <a:buNone/>
            </a:pPr>
            <a:r>
              <a:rPr lang="en-CA" dirty="0"/>
              <a:t>Set up a chair as the performance space and choose a student to take on the role of a character they have been studying.  The character is going to be interviewed by the audience members, so you could set the scene as a chat show, newsroom, or courtroom.  After an adequate introduction (</a:t>
            </a:r>
            <a:r>
              <a:rPr lang="en-CA" i="1" dirty="0"/>
              <a:t>ex. Ladies and gentlemen, welcome to the Bronx, where tonight we find what life is really like for the locals.  Introducing…), </a:t>
            </a:r>
            <a:r>
              <a:rPr lang="en-CA" dirty="0"/>
              <a:t>choose students to ask questions.  The student in the </a:t>
            </a:r>
            <a:r>
              <a:rPr lang="en-CA" dirty="0" err="1"/>
              <a:t>hotseat</a:t>
            </a:r>
            <a:r>
              <a:rPr lang="en-CA" dirty="0"/>
              <a:t> must use their knowledge of the text to respond. After each interview ask students which answers were rooted in information found in the text, and which were creatively improvised by the student.</a:t>
            </a:r>
          </a:p>
        </p:txBody>
      </p:sp>
    </p:spTree>
    <p:extLst>
      <p:ext uri="{BB962C8B-B14F-4D97-AF65-F5344CB8AC3E}">
        <p14:creationId xmlns:p14="http://schemas.microsoft.com/office/powerpoint/2010/main" val="2978435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CA" dirty="0"/>
              <a:t>Social Studies</a:t>
            </a:r>
          </a:p>
        </p:txBody>
      </p:sp>
      <p:sp>
        <p:nvSpPr>
          <p:cNvPr id="5" name="Subtitle 4"/>
          <p:cNvSpPr>
            <a:spLocks noGrp="1"/>
          </p:cNvSpPr>
          <p:nvPr>
            <p:ph type="subTitle" idx="1"/>
          </p:nvPr>
        </p:nvSpPr>
        <p:spPr/>
        <p:txBody>
          <a:bodyPr/>
          <a:lstStyle/>
          <a:p>
            <a:r>
              <a:rPr lang="en-CA" dirty="0"/>
              <a:t>Grade 8 Specific</a:t>
            </a:r>
          </a:p>
        </p:txBody>
      </p:sp>
    </p:spTree>
    <p:extLst>
      <p:ext uri="{BB962C8B-B14F-4D97-AF65-F5344CB8AC3E}">
        <p14:creationId xmlns:p14="http://schemas.microsoft.com/office/powerpoint/2010/main" val="790266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Gates of Heaven</a:t>
            </a:r>
            <a:br>
              <a:rPr lang="en-CA" dirty="0"/>
            </a:br>
            <a:r>
              <a:rPr lang="en-CA" sz="1100" dirty="0"/>
              <a:t>Swale, J. (2009). Drama Games For Classroom and Workshops.  London: Nick Hern.  138-139.</a:t>
            </a:r>
            <a:endParaRPr lang="en-CA" dirty="0"/>
          </a:p>
        </p:txBody>
      </p:sp>
      <p:sp>
        <p:nvSpPr>
          <p:cNvPr id="3" name="Content Placeholder 2"/>
          <p:cNvSpPr>
            <a:spLocks noGrp="1"/>
          </p:cNvSpPr>
          <p:nvPr>
            <p:ph idx="1"/>
          </p:nvPr>
        </p:nvSpPr>
        <p:spPr>
          <a:xfrm>
            <a:off x="1371600" y="1733550"/>
            <a:ext cx="9601200" cy="3581400"/>
          </a:xfrm>
        </p:spPr>
        <p:txBody>
          <a:bodyPr/>
          <a:lstStyle/>
          <a:p>
            <a:pPr marL="0" indent="0">
              <a:buNone/>
            </a:pPr>
            <a:r>
              <a:rPr lang="en-CA" dirty="0"/>
              <a:t>In this game student or teacher play the role of an angel deciding which historical figures deserve to get into heaven based on their historical contributions to society.</a:t>
            </a:r>
          </a:p>
          <a:p>
            <a:pPr marL="0" indent="0">
              <a:buNone/>
            </a:pPr>
            <a:r>
              <a:rPr lang="en-CA" dirty="0"/>
              <a:t>Ask the students to get into group of (about) four.  In their groups they need to decide on a time period within history (this could be altered to be nation specific).  Each person must assume the persona of a person from history.  Next, they must think of a reason why their person in invaluable to society.  They should be able to articulate the reason without giving away their name.  Each group will take turns presenting themselves to the “angel.”  They engage in a conversation where each person tries to justify their worth.  The watching players must try and figure out the identity of each person, and then, if possible, the common theme amongst the group.  In the end, the Angel gets to decide whether or not that person should be permitted into heaven based on their justification.</a:t>
            </a:r>
          </a:p>
        </p:txBody>
      </p:sp>
    </p:spTree>
    <p:extLst>
      <p:ext uri="{BB962C8B-B14F-4D97-AF65-F5344CB8AC3E}">
        <p14:creationId xmlns:p14="http://schemas.microsoft.com/office/powerpoint/2010/main" val="2101574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97226"/>
          </a:xfrm>
        </p:spPr>
        <p:txBody>
          <a:bodyPr>
            <a:normAutofit fontScale="90000"/>
          </a:bodyPr>
          <a:lstStyle/>
          <a:p>
            <a:r>
              <a:rPr lang="en-CA" dirty="0"/>
              <a:t>Headbands – Historical events and people</a:t>
            </a:r>
          </a:p>
        </p:txBody>
      </p:sp>
      <p:sp>
        <p:nvSpPr>
          <p:cNvPr id="3" name="Content Placeholder 2"/>
          <p:cNvSpPr>
            <a:spLocks noGrp="1"/>
          </p:cNvSpPr>
          <p:nvPr>
            <p:ph idx="1"/>
          </p:nvPr>
        </p:nvSpPr>
        <p:spPr>
          <a:xfrm>
            <a:off x="1371600" y="1563757"/>
            <a:ext cx="9601200" cy="4303643"/>
          </a:xfrm>
        </p:spPr>
        <p:txBody>
          <a:bodyPr/>
          <a:lstStyle/>
          <a:p>
            <a:pPr marL="0" indent="0">
              <a:buNone/>
            </a:pPr>
            <a:r>
              <a:rPr lang="en-CA" dirty="0"/>
              <a:t>Each person is given the name of a historical figure or historical event which will be tapped to their back.  The person should not know what is placed on their back.  The goal is to discover the subject on their back by asking yes or no questions.  They will mingle around, asking these questions to classmates.  Peers may only </a:t>
            </a:r>
            <a:r>
              <a:rPr lang="en-CA" dirty="0" err="1"/>
              <a:t>repons</a:t>
            </a:r>
            <a:r>
              <a:rPr lang="en-CA" dirty="0"/>
              <a:t> with “yes” or “no.”  Once they have discovered their person or event they may take off their person or event and have a seat.</a:t>
            </a:r>
          </a:p>
          <a:p>
            <a:pPr marL="0" indent="0">
              <a:buNone/>
            </a:pPr>
            <a:r>
              <a:rPr lang="en-CA" b="1" dirty="0"/>
              <a:t>Alterations</a:t>
            </a:r>
            <a:r>
              <a:rPr lang="en-CA" dirty="0"/>
              <a:t>:</a:t>
            </a:r>
          </a:p>
          <a:p>
            <a:pPr marL="0" indent="0">
              <a:buNone/>
            </a:pPr>
            <a:r>
              <a:rPr lang="en-CA" dirty="0"/>
              <a:t>- It can be arranged so each person has a pair.  For instance, if they are a person, they may have to find their corresponding event.  You could also create pairs of inventor and invention, nation and event, nation and person, etc.</a:t>
            </a:r>
          </a:p>
        </p:txBody>
      </p:sp>
    </p:spTree>
    <p:extLst>
      <p:ext uri="{BB962C8B-B14F-4D97-AF65-F5344CB8AC3E}">
        <p14:creationId xmlns:p14="http://schemas.microsoft.com/office/powerpoint/2010/main" val="36350130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Silk Road Simulation – Grade 8 Renaissance Activity</a:t>
            </a:r>
            <a:br>
              <a:rPr lang="en-CA" dirty="0"/>
            </a:br>
            <a:r>
              <a:rPr lang="en-CA" sz="1600" dirty="0"/>
              <a:t>Taken from: </a:t>
            </a:r>
            <a:r>
              <a:rPr lang="en-CA" sz="1600" dirty="0">
                <a:hlinkClick r:id="rId2"/>
              </a:rPr>
              <a:t>Mr. </a:t>
            </a:r>
            <a:r>
              <a:rPr lang="en-CA" sz="1600" dirty="0" err="1">
                <a:hlinkClick r:id="rId2"/>
              </a:rPr>
              <a:t>Mantera’s</a:t>
            </a:r>
            <a:r>
              <a:rPr lang="en-CA" sz="1600" dirty="0">
                <a:hlinkClick r:id="rId2"/>
              </a:rPr>
              <a:t> Blog</a:t>
            </a:r>
            <a:endParaRPr lang="en-CA" dirty="0"/>
          </a:p>
        </p:txBody>
      </p:sp>
      <p:sp>
        <p:nvSpPr>
          <p:cNvPr id="3" name="Content Placeholder 2"/>
          <p:cNvSpPr>
            <a:spLocks noGrp="1"/>
          </p:cNvSpPr>
          <p:nvPr>
            <p:ph idx="1"/>
          </p:nvPr>
        </p:nvSpPr>
        <p:spPr>
          <a:xfrm>
            <a:off x="1371600" y="2027582"/>
            <a:ext cx="9601200" cy="4399721"/>
          </a:xfrm>
        </p:spPr>
        <p:txBody>
          <a:bodyPr/>
          <a:lstStyle/>
          <a:p>
            <a:pPr marL="0" indent="0">
              <a:buNone/>
            </a:pPr>
            <a:r>
              <a:rPr lang="en-CA" dirty="0"/>
              <a:t>This simulation is used to teach students the nature of trade on the Silk Road.  </a:t>
            </a:r>
          </a:p>
          <a:p>
            <a:pPr marL="457200" indent="-457200">
              <a:buFont typeface="+mj-lt"/>
              <a:buAutoNum type="arabicPeriod"/>
            </a:pPr>
            <a:r>
              <a:rPr lang="en-CA" dirty="0"/>
              <a:t>Set up a series of tables in a circle like formation.  Each table has one colour of popsicle stick.  Divide the students between the tables to form “trading teams.”</a:t>
            </a:r>
          </a:p>
          <a:p>
            <a:pPr marL="457200" indent="-457200">
              <a:buFont typeface="+mj-lt"/>
              <a:buAutoNum type="arabicPeriod"/>
            </a:pPr>
            <a:r>
              <a:rPr lang="en-CA" dirty="0"/>
              <a:t>You my trade with the tables on either side, but not across the circle.</a:t>
            </a:r>
          </a:p>
          <a:p>
            <a:pPr marL="457200" indent="-457200">
              <a:buFont typeface="+mj-lt"/>
              <a:buAutoNum type="arabicPeriod"/>
            </a:pPr>
            <a:r>
              <a:rPr lang="en-CA" dirty="0"/>
              <a:t>The objective is to have a variety of goods (one of each popsicle stick colour).</a:t>
            </a:r>
          </a:p>
          <a:p>
            <a:pPr marL="457200" indent="-457200">
              <a:buFont typeface="+mj-lt"/>
              <a:buAutoNum type="arabicPeriod"/>
            </a:pPr>
            <a:r>
              <a:rPr lang="en-CA" dirty="0"/>
              <a:t>Conduct the trades in a series of rounds, giving the students time in between to strategize.  After a few rounds give an option to “build a trade route,” which will allow them to trade across the circle.  To do so though, they must forfeit half their goods.  Building a trading empire is expensive!!</a:t>
            </a:r>
          </a:p>
          <a:p>
            <a:pPr marL="457200" indent="-457200">
              <a:buFont typeface="+mj-lt"/>
              <a:buAutoNum type="arabicPeriod"/>
            </a:pPr>
            <a:r>
              <a:rPr lang="en-CA" dirty="0"/>
              <a:t>Continue with the trades for a few more rounds.  Students with the most popsicle sticks and the greatest variety will be the winners.</a:t>
            </a:r>
          </a:p>
        </p:txBody>
      </p:sp>
    </p:spTree>
    <p:extLst>
      <p:ext uri="{BB962C8B-B14F-4D97-AF65-F5344CB8AC3E}">
        <p14:creationId xmlns:p14="http://schemas.microsoft.com/office/powerpoint/2010/main" val="1662510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Why use Drama as a teaching tool?</a:t>
            </a:r>
          </a:p>
        </p:txBody>
      </p:sp>
      <p:sp>
        <p:nvSpPr>
          <p:cNvPr id="3" name="Content Placeholder 2"/>
          <p:cNvSpPr>
            <a:spLocks noGrp="1"/>
          </p:cNvSpPr>
          <p:nvPr>
            <p:ph idx="1"/>
          </p:nvPr>
        </p:nvSpPr>
        <p:spPr>
          <a:xfrm>
            <a:off x="1371600" y="1467293"/>
            <a:ext cx="9601200" cy="5231219"/>
          </a:xfrm>
        </p:spPr>
        <p:txBody>
          <a:bodyPr/>
          <a:lstStyle/>
          <a:p>
            <a:pPr marL="0" indent="0">
              <a:buNone/>
            </a:pPr>
            <a:r>
              <a:rPr lang="en-CA" sz="2400" dirty="0"/>
              <a:t>	</a:t>
            </a:r>
            <a:r>
              <a:rPr lang="en-CA" sz="2800" dirty="0"/>
              <a:t>At its basic level, drama is a communication medium.  While language studies includes  the study of texts and literature, drama is a study of spoken, written, and physical communication.  The study of Drama allows students to read and analyze the movement, speech and expression of others and themselves.  They gain a greater understanding, not only of how to communicate through speech and text, but through </a:t>
            </a:r>
            <a:r>
              <a:rPr lang="en-CA" sz="2800" dirty="0" err="1"/>
              <a:t>suble</a:t>
            </a:r>
            <a:r>
              <a:rPr lang="en-CA" sz="2800" dirty="0"/>
              <a:t> movements and gestures.  It is the dynamic nature of Drama that opens makes in applicable across subject areas and </a:t>
            </a:r>
            <a:r>
              <a:rPr lang="en-CA" sz="2800" dirty="0" err="1"/>
              <a:t>diciplins</a:t>
            </a:r>
            <a:r>
              <a:rPr lang="en-CA" sz="2800" dirty="0"/>
              <a:t>.  Ultimately, it s a multimodal education strategy, combining written, spoken, and physical languages (</a:t>
            </a:r>
            <a:r>
              <a:rPr lang="en-CA" sz="2800" dirty="0" err="1"/>
              <a:t>Ntelioglou</a:t>
            </a:r>
            <a:r>
              <a:rPr lang="en-CA" sz="2800" dirty="0"/>
              <a:t> 2011).  </a:t>
            </a:r>
          </a:p>
          <a:p>
            <a:pPr marL="0" indent="0">
              <a:buNone/>
            </a:pPr>
            <a:endParaRPr lang="en-CA" dirty="0"/>
          </a:p>
        </p:txBody>
      </p:sp>
    </p:spTree>
    <p:extLst>
      <p:ext uri="{BB962C8B-B14F-4D97-AF65-F5344CB8AC3E}">
        <p14:creationId xmlns:p14="http://schemas.microsoft.com/office/powerpoint/2010/main" val="16368708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Two, Truths, and a Lie</a:t>
            </a:r>
          </a:p>
        </p:txBody>
      </p:sp>
      <p:sp>
        <p:nvSpPr>
          <p:cNvPr id="3" name="Content Placeholder 2"/>
          <p:cNvSpPr>
            <a:spLocks noGrp="1"/>
          </p:cNvSpPr>
          <p:nvPr>
            <p:ph idx="1"/>
          </p:nvPr>
        </p:nvSpPr>
        <p:spPr/>
        <p:txBody>
          <a:bodyPr>
            <a:normAutofit/>
          </a:bodyPr>
          <a:lstStyle/>
          <a:p>
            <a:pPr marL="0" indent="0">
              <a:buNone/>
            </a:pPr>
            <a:r>
              <a:rPr lang="en-CA" sz="2800" dirty="0"/>
              <a:t>Students each think of two true facts and one lie.  They could be facts about a person, event or concept from the unit.  The aim is to make the lie difficult for others to guess (much like a distractor on a multiple choice test).  They present their three facts to a group or a peer.  If their peer is unable to guess their lie they receive a point.  The person with the most points at the end is the winner of the game.</a:t>
            </a:r>
          </a:p>
        </p:txBody>
      </p:sp>
    </p:spTree>
    <p:extLst>
      <p:ext uri="{BB962C8B-B14F-4D97-AF65-F5344CB8AC3E}">
        <p14:creationId xmlns:p14="http://schemas.microsoft.com/office/powerpoint/2010/main" val="824186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err="1"/>
              <a:t>Hotseat</a:t>
            </a:r>
            <a:r>
              <a:rPr lang="en-CA" dirty="0"/>
              <a:t> – Current events.</a:t>
            </a:r>
            <a:br>
              <a:rPr lang="en-CA" dirty="0"/>
            </a:br>
            <a:r>
              <a:rPr lang="en-CA" sz="1300" dirty="0"/>
              <a:t>Swale, J. (2009). Drama Games For Classroom and Workshops.  London: Nick Hern.  138-139</a:t>
            </a:r>
            <a:endParaRPr lang="en-CA" sz="1300" dirty="0"/>
          </a:p>
        </p:txBody>
      </p:sp>
      <p:sp>
        <p:nvSpPr>
          <p:cNvPr id="3" name="Content Placeholder 2"/>
          <p:cNvSpPr>
            <a:spLocks noGrp="1"/>
          </p:cNvSpPr>
          <p:nvPr>
            <p:ph idx="1"/>
          </p:nvPr>
        </p:nvSpPr>
        <p:spPr/>
        <p:txBody>
          <a:bodyPr/>
          <a:lstStyle/>
          <a:p>
            <a:pPr marL="0" indent="0">
              <a:buNone/>
            </a:pPr>
            <a:r>
              <a:rPr lang="en-CA" dirty="0"/>
              <a:t>Set up a chair as the performance space and choose a student to take on the role of “witness” to a historical event.  The character is going to be interviewed by the audience members, so you could set the scene as a chat show, newsroom, or courtroom.  After an adequate introduction (</a:t>
            </a:r>
            <a:r>
              <a:rPr lang="en-CA" i="1" dirty="0"/>
              <a:t>ex. Ladies and gentlemen, welcome to the Bronx, where tonight we find what life is really like for the locals.  Introducing…), </a:t>
            </a:r>
            <a:r>
              <a:rPr lang="en-CA" dirty="0"/>
              <a:t>choose students to ask questions.  The student in the </a:t>
            </a:r>
            <a:r>
              <a:rPr lang="en-CA" dirty="0" err="1"/>
              <a:t>hotseat</a:t>
            </a:r>
            <a:r>
              <a:rPr lang="en-CA" dirty="0"/>
              <a:t> must use their knowledge of the event to respond appropriately, imagining what it would be life to live in that time period. After each interview ask students which answers were rooted in historical information, and which were creatively improvised by the student.</a:t>
            </a:r>
          </a:p>
          <a:p>
            <a:pPr marL="0" indent="0">
              <a:buNone/>
            </a:pPr>
            <a:endParaRPr lang="en-CA" dirty="0"/>
          </a:p>
        </p:txBody>
      </p:sp>
    </p:spTree>
    <p:extLst>
      <p:ext uri="{BB962C8B-B14F-4D97-AF65-F5344CB8AC3E}">
        <p14:creationId xmlns:p14="http://schemas.microsoft.com/office/powerpoint/2010/main" val="4178938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Super-Sized Stories – Historical documentation simulation</a:t>
            </a:r>
          </a:p>
        </p:txBody>
      </p:sp>
      <p:sp>
        <p:nvSpPr>
          <p:cNvPr id="3" name="Content Placeholder 2"/>
          <p:cNvSpPr>
            <a:spLocks noGrp="1"/>
          </p:cNvSpPr>
          <p:nvPr>
            <p:ph idx="1"/>
          </p:nvPr>
        </p:nvSpPr>
        <p:spPr/>
        <p:txBody>
          <a:bodyPr>
            <a:normAutofit fontScale="92500" lnSpcReduction="20000"/>
          </a:bodyPr>
          <a:lstStyle/>
          <a:p>
            <a:pPr marL="0" indent="0">
              <a:buNone/>
            </a:pPr>
            <a:r>
              <a:rPr lang="en-CA" dirty="0"/>
              <a:t>What makes a good source? Any why should we care? The accuracy of historical documentation is a real issue when It comes to history.  It can be difficult for students to understand how their textbook reflects the opinions of many different people.  This exercise should show students how first hand accounts can become distorted through multiple retellings.  </a:t>
            </a:r>
          </a:p>
          <a:p>
            <a:pPr marL="0" indent="0">
              <a:buNone/>
            </a:pPr>
            <a:endParaRPr lang="en-CA" dirty="0"/>
          </a:p>
          <a:p>
            <a:pPr marL="0" indent="0">
              <a:buNone/>
            </a:pPr>
            <a:r>
              <a:rPr lang="en-CA" dirty="0"/>
              <a:t>Have students form pairs.  Each player must tell a story from their past.  Once the two players have swapped stories have them find a new pairing.  They will now retell their partner’s story, but this time they will increase the drama of the story 50%.  They can exaggerate facts, add description or dialogue, etc.  They will then find a third partner.  Again they will tell their partner’s story, </a:t>
            </a:r>
            <a:r>
              <a:rPr lang="en-CA" dirty="0" err="1"/>
              <a:t>increading</a:t>
            </a:r>
            <a:r>
              <a:rPr lang="en-CA" dirty="0"/>
              <a:t> the drama by 75%.  </a:t>
            </a:r>
          </a:p>
          <a:p>
            <a:pPr marL="0" indent="0">
              <a:buNone/>
            </a:pPr>
            <a:r>
              <a:rPr lang="en-CA" dirty="0"/>
              <a:t>Have all students perform this third story to the group.  Discuss how it has changed from the original story.  How might this make recording events from hundreds of years ago difficult? Does it still happen with current events?</a:t>
            </a:r>
          </a:p>
        </p:txBody>
      </p:sp>
    </p:spTree>
    <p:extLst>
      <p:ext uri="{BB962C8B-B14F-4D97-AF65-F5344CB8AC3E}">
        <p14:creationId xmlns:p14="http://schemas.microsoft.com/office/powerpoint/2010/main" val="22486232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Definition Taboo – Vocabulary Review</a:t>
            </a:r>
          </a:p>
        </p:txBody>
      </p:sp>
      <p:sp>
        <p:nvSpPr>
          <p:cNvPr id="3" name="Content Placeholder 2"/>
          <p:cNvSpPr>
            <a:spLocks noGrp="1"/>
          </p:cNvSpPr>
          <p:nvPr>
            <p:ph idx="1"/>
          </p:nvPr>
        </p:nvSpPr>
        <p:spPr/>
        <p:txBody>
          <a:bodyPr/>
          <a:lstStyle/>
          <a:p>
            <a:pPr marL="0" indent="0">
              <a:buNone/>
            </a:pPr>
            <a:r>
              <a:rPr lang="en-CA" dirty="0"/>
              <a:t>The rules for this activity are the same as the game Taboo, but students create their own cards.  </a:t>
            </a:r>
          </a:p>
          <a:p>
            <a:r>
              <a:rPr lang="en-CA" dirty="0"/>
              <a:t>Students place one vocabulary term on a series of cards.  In addition to the word they will also place 3-4 words that the speaker cannot use to define the vocabulary term.  For example a card for “democracy” may include the words “vote,” and “equal” as words to exclude.</a:t>
            </a:r>
          </a:p>
          <a:p>
            <a:r>
              <a:rPr lang="en-CA" dirty="0"/>
              <a:t>Students will compete in teams.  On person will draw the card and attempt to define the term without using the words on the card.  If their partner can guess the vocabulary word within the time limit (1 min) they will receive a point.  Teams take turns drawing cards until none are left.</a:t>
            </a:r>
          </a:p>
        </p:txBody>
      </p:sp>
    </p:spTree>
    <p:extLst>
      <p:ext uri="{BB962C8B-B14F-4D97-AF65-F5344CB8AC3E}">
        <p14:creationId xmlns:p14="http://schemas.microsoft.com/office/powerpoint/2010/main" val="33910948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CA" dirty="0"/>
              <a:t>Body Breaks</a:t>
            </a:r>
          </a:p>
        </p:txBody>
      </p:sp>
      <p:sp>
        <p:nvSpPr>
          <p:cNvPr id="5" name="Subtitle 4"/>
          <p:cNvSpPr>
            <a:spLocks noGrp="1"/>
          </p:cNvSpPr>
          <p:nvPr>
            <p:ph type="subTitle" idx="1"/>
          </p:nvPr>
        </p:nvSpPr>
        <p:spPr/>
        <p:txBody>
          <a:bodyPr/>
          <a:lstStyle/>
          <a:p>
            <a:r>
              <a:rPr lang="en-CA" dirty="0"/>
              <a:t>General Middle – High School</a:t>
            </a:r>
          </a:p>
        </p:txBody>
      </p:sp>
    </p:spTree>
    <p:extLst>
      <p:ext uri="{BB962C8B-B14F-4D97-AF65-F5344CB8AC3E}">
        <p14:creationId xmlns:p14="http://schemas.microsoft.com/office/powerpoint/2010/main" val="12623461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Make a Machine</a:t>
            </a:r>
            <a:br>
              <a:rPr lang="en-CA" dirty="0"/>
            </a:br>
            <a:r>
              <a:rPr lang="en-CA" sz="3200" dirty="0"/>
              <a:t>(noisy!)</a:t>
            </a:r>
            <a:endParaRPr lang="en-CA" dirty="0"/>
          </a:p>
        </p:txBody>
      </p:sp>
      <p:sp>
        <p:nvSpPr>
          <p:cNvPr id="3" name="Content Placeholder 2"/>
          <p:cNvSpPr>
            <a:spLocks noGrp="1"/>
          </p:cNvSpPr>
          <p:nvPr>
            <p:ph idx="1"/>
          </p:nvPr>
        </p:nvSpPr>
        <p:spPr/>
        <p:txBody>
          <a:bodyPr>
            <a:normAutofit fontScale="92500" lnSpcReduction="20000"/>
          </a:bodyPr>
          <a:lstStyle/>
          <a:p>
            <a:pPr marL="0" indent="0">
              <a:buNone/>
            </a:pPr>
            <a:r>
              <a:rPr lang="en-CA" sz="2800" dirty="0"/>
              <a:t>Have students choose a simple task for your machine to “complete” (Ex. Sharpening a pencil).  Students will make a machine using their body.  One person will start the machine by standing in one spot.  They will complete a repetitive motion to a sound effect of their choosing.  One at a time, students will add to the machine with their own motion or sound effect.  Ideally the students find some way to interact with the motion(s) of the other student(s). By the end all people will be a part of the machine.  The last few people to join need to find a way to complete the task chosen.</a:t>
            </a:r>
          </a:p>
          <a:p>
            <a:pPr marL="0" indent="0">
              <a:buNone/>
            </a:pPr>
            <a:r>
              <a:rPr lang="en-CA" sz="2800" dirty="0">
                <a:hlinkClick r:id="rId2"/>
              </a:rPr>
              <a:t>Example</a:t>
            </a:r>
            <a:endParaRPr lang="en-CA" sz="2800" dirty="0"/>
          </a:p>
          <a:p>
            <a:pPr marL="0" indent="0">
              <a:buNone/>
            </a:pPr>
            <a:endParaRPr lang="en-CA" dirty="0"/>
          </a:p>
        </p:txBody>
      </p:sp>
    </p:spTree>
    <p:extLst>
      <p:ext uri="{BB962C8B-B14F-4D97-AF65-F5344CB8AC3E}">
        <p14:creationId xmlns:p14="http://schemas.microsoft.com/office/powerpoint/2010/main" val="38741355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Captains Coming</a:t>
            </a:r>
          </a:p>
        </p:txBody>
      </p:sp>
      <p:sp>
        <p:nvSpPr>
          <p:cNvPr id="3" name="Content Placeholder 2"/>
          <p:cNvSpPr>
            <a:spLocks noGrp="1"/>
          </p:cNvSpPr>
          <p:nvPr>
            <p:ph idx="1"/>
          </p:nvPr>
        </p:nvSpPr>
        <p:spPr>
          <a:xfrm>
            <a:off x="1371600" y="2286000"/>
            <a:ext cx="9601200" cy="4393096"/>
          </a:xfrm>
        </p:spPr>
        <p:txBody>
          <a:bodyPr>
            <a:normAutofit fontScale="92500" lnSpcReduction="20000"/>
          </a:bodyPr>
          <a:lstStyle/>
          <a:p>
            <a:pPr marL="0" indent="0">
              <a:buNone/>
            </a:pPr>
            <a:r>
              <a:rPr lang="en-CA" dirty="0"/>
              <a:t>This requires some space to complete, but is feasible in the classroom.  Players will pretend they are part of the crew on a ship.  There are certain commands that must be followed.  These can be called out in whatever order the captain finds appropriate.  Some examples are:</a:t>
            </a:r>
          </a:p>
          <a:p>
            <a:r>
              <a:rPr lang="en-CA" dirty="0"/>
              <a:t>Captains coming: Everyone stands at attention, hand raised in salute.</a:t>
            </a:r>
          </a:p>
          <a:p>
            <a:r>
              <a:rPr lang="en-CA" dirty="0"/>
              <a:t>Lifeboat (number): Students stand in a row and make a paddling motion.</a:t>
            </a:r>
          </a:p>
          <a:p>
            <a:r>
              <a:rPr lang="en-CA" dirty="0"/>
              <a:t>Captain’s daughter: Students find a partner.  One partner takes a knee while the other as the “daughter” crouches on the knee</a:t>
            </a:r>
          </a:p>
          <a:p>
            <a:r>
              <a:rPr lang="en-CA" dirty="0"/>
              <a:t>Bow: Touch the front of the classroom</a:t>
            </a:r>
          </a:p>
          <a:p>
            <a:r>
              <a:rPr lang="en-CA" dirty="0"/>
              <a:t>Stern: Touch the back of the classroom</a:t>
            </a:r>
          </a:p>
          <a:p>
            <a:r>
              <a:rPr lang="en-CA" dirty="0"/>
              <a:t>Starboard: Touch the right wall</a:t>
            </a:r>
          </a:p>
          <a:p>
            <a:r>
              <a:rPr lang="en-CA" dirty="0"/>
              <a:t>Port: Touch the left wall</a:t>
            </a:r>
          </a:p>
          <a:p>
            <a:r>
              <a:rPr lang="en-CA" dirty="0"/>
              <a:t>Scrub the deck: Everyone goes on hands and knees and scrubs the floor</a:t>
            </a:r>
          </a:p>
        </p:txBody>
      </p:sp>
    </p:spTree>
    <p:extLst>
      <p:ext uri="{BB962C8B-B14F-4D97-AF65-F5344CB8AC3E}">
        <p14:creationId xmlns:p14="http://schemas.microsoft.com/office/powerpoint/2010/main" val="14679001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Atom</a:t>
            </a:r>
          </a:p>
        </p:txBody>
      </p:sp>
      <p:sp>
        <p:nvSpPr>
          <p:cNvPr id="3" name="Content Placeholder 2"/>
          <p:cNvSpPr>
            <a:spLocks noGrp="1"/>
          </p:cNvSpPr>
          <p:nvPr>
            <p:ph idx="1"/>
          </p:nvPr>
        </p:nvSpPr>
        <p:spPr/>
        <p:txBody>
          <a:bodyPr>
            <a:normAutofit/>
          </a:bodyPr>
          <a:lstStyle/>
          <a:p>
            <a:pPr marL="0" indent="0">
              <a:buNone/>
            </a:pPr>
            <a:r>
              <a:rPr lang="en-CA" sz="3200" dirty="0"/>
              <a:t>Students mingle around the room.  The speaker calls out a number and an object (ex. 4 people, bicycle).  The job of the students is to form a group with the number of people indicated and create that object with their bodies.  When in all groups have created their object call out “mingle” and the game starts again.</a:t>
            </a:r>
          </a:p>
        </p:txBody>
      </p:sp>
    </p:spTree>
    <p:extLst>
      <p:ext uri="{BB962C8B-B14F-4D97-AF65-F5344CB8AC3E}">
        <p14:creationId xmlns:p14="http://schemas.microsoft.com/office/powerpoint/2010/main" val="3685574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Sources</a:t>
            </a:r>
          </a:p>
        </p:txBody>
      </p:sp>
      <p:sp>
        <p:nvSpPr>
          <p:cNvPr id="3" name="Content Placeholder 2"/>
          <p:cNvSpPr>
            <a:spLocks noGrp="1"/>
          </p:cNvSpPr>
          <p:nvPr>
            <p:ph idx="1"/>
          </p:nvPr>
        </p:nvSpPr>
        <p:spPr/>
        <p:txBody>
          <a:bodyPr>
            <a:normAutofit lnSpcReduction="10000"/>
          </a:bodyPr>
          <a:lstStyle/>
          <a:p>
            <a:pPr marL="0" indent="0">
              <a:buNone/>
            </a:pPr>
            <a:r>
              <a:rPr lang="en-CA" dirty="0"/>
              <a:t>Graves, K.N., </a:t>
            </a:r>
            <a:r>
              <a:rPr lang="en-CA" dirty="0" err="1"/>
              <a:t>Frabutt</a:t>
            </a:r>
            <a:r>
              <a:rPr lang="en-CA" dirty="0"/>
              <a:t>, J.M., &amp; </a:t>
            </a:r>
            <a:r>
              <a:rPr lang="en-CA" dirty="0" err="1"/>
              <a:t>Vigliano</a:t>
            </a:r>
            <a:r>
              <a:rPr lang="en-CA" dirty="0"/>
              <a:t>, D. (2007). Teaching Conflict Resolution Skills to Middle and High School Students through Interactive Drama and Role Play. </a:t>
            </a:r>
            <a:r>
              <a:rPr lang="en-CA" i="1" dirty="0"/>
              <a:t>Journal of School Violence, 6</a:t>
            </a:r>
            <a:r>
              <a:rPr lang="en-CA" dirty="0"/>
              <a:t>(4), 57-79.</a:t>
            </a:r>
          </a:p>
          <a:p>
            <a:pPr marL="0" indent="0">
              <a:buNone/>
            </a:pPr>
            <a:r>
              <a:rPr lang="en-CA" dirty="0" err="1"/>
              <a:t>Iamsaard</a:t>
            </a:r>
            <a:r>
              <a:rPr lang="en-CA" dirty="0"/>
              <a:t>, P., and </a:t>
            </a:r>
            <a:r>
              <a:rPr lang="en-CA" dirty="0" err="1"/>
              <a:t>Kerdpol</a:t>
            </a:r>
            <a:r>
              <a:rPr lang="en-CA" dirty="0"/>
              <a:t>, S. (2015). “A Study of Effect of Dramatic Activities on Improving English </a:t>
            </a:r>
            <a:r>
              <a:rPr lang="en-CA" dirty="0" err="1"/>
              <a:t>Cummunicative</a:t>
            </a:r>
            <a:r>
              <a:rPr lang="en-CA" dirty="0"/>
              <a:t> Speaking Skill of Grade 11</a:t>
            </a:r>
            <a:r>
              <a:rPr lang="en-CA" baseline="30000" dirty="0"/>
              <a:t>th</a:t>
            </a:r>
            <a:r>
              <a:rPr lang="en-CA" dirty="0"/>
              <a:t> Students.” </a:t>
            </a:r>
            <a:r>
              <a:rPr lang="en-CA" i="1" dirty="0"/>
              <a:t>English Language Teaching, 8</a:t>
            </a:r>
            <a:r>
              <a:rPr lang="en-CA" dirty="0"/>
              <a:t>(9), 69-78.</a:t>
            </a:r>
          </a:p>
          <a:p>
            <a:pPr marL="0" indent="0">
              <a:buNone/>
            </a:pPr>
            <a:r>
              <a:rPr lang="en-CA" dirty="0" err="1"/>
              <a:t>Ntelioglou</a:t>
            </a:r>
            <a:r>
              <a:rPr lang="en-CA" dirty="0"/>
              <a:t>, B. Y. (2011). “But Why Do I Have To Take This Class?” The </a:t>
            </a:r>
            <a:r>
              <a:rPr lang="en-CA" dirty="0" err="1"/>
              <a:t>Mandetory</a:t>
            </a:r>
            <a:r>
              <a:rPr lang="en-CA" dirty="0"/>
              <a:t> Drama-ESL Class and </a:t>
            </a:r>
            <a:r>
              <a:rPr lang="en-CA" dirty="0" err="1"/>
              <a:t>Multiliteracies</a:t>
            </a:r>
            <a:r>
              <a:rPr lang="en-CA" dirty="0"/>
              <a:t> Pedagogy.  </a:t>
            </a:r>
            <a:r>
              <a:rPr lang="en-CA" i="1" dirty="0"/>
              <a:t>Research in Drama Education, 16</a:t>
            </a:r>
            <a:r>
              <a:rPr lang="en-CA" dirty="0"/>
              <a:t>(4), 595-615.</a:t>
            </a:r>
          </a:p>
          <a:p>
            <a:pPr marL="0" indent="0">
              <a:buNone/>
            </a:pPr>
            <a:r>
              <a:rPr lang="en-CA" dirty="0"/>
              <a:t>Swale, J. (2009). Drama Games For Classroom and Workshops.  London: Nick Hern.  </a:t>
            </a:r>
            <a:r>
              <a:rPr lang="en-CA"/>
              <a:t>138-139.</a:t>
            </a:r>
            <a:endParaRPr lang="en-CA" dirty="0"/>
          </a:p>
          <a:p>
            <a:pPr marL="0" indent="0">
              <a:buNone/>
            </a:pPr>
            <a:endParaRPr lang="en-CA" dirty="0"/>
          </a:p>
          <a:p>
            <a:pPr marL="0" indent="0">
              <a:buNone/>
            </a:pPr>
            <a:endParaRPr lang="en-CA" dirty="0"/>
          </a:p>
        </p:txBody>
      </p:sp>
    </p:spTree>
    <p:extLst>
      <p:ext uri="{BB962C8B-B14F-4D97-AF65-F5344CB8AC3E}">
        <p14:creationId xmlns:p14="http://schemas.microsoft.com/office/powerpoint/2010/main" val="1085703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Who does drama benefit?</a:t>
            </a:r>
          </a:p>
        </p:txBody>
      </p:sp>
      <p:sp>
        <p:nvSpPr>
          <p:cNvPr id="3" name="Content Placeholder 2"/>
          <p:cNvSpPr>
            <a:spLocks noGrp="1"/>
          </p:cNvSpPr>
          <p:nvPr>
            <p:ph idx="1"/>
          </p:nvPr>
        </p:nvSpPr>
        <p:spPr>
          <a:xfrm>
            <a:off x="1371600" y="1424763"/>
            <a:ext cx="9601200" cy="5433237"/>
          </a:xfrm>
        </p:spPr>
        <p:txBody>
          <a:bodyPr>
            <a:normAutofit fontScale="92500" lnSpcReduction="20000"/>
          </a:bodyPr>
          <a:lstStyle/>
          <a:p>
            <a:pPr marL="0" indent="0">
              <a:buNone/>
            </a:pPr>
            <a:r>
              <a:rPr lang="en-CA" dirty="0"/>
              <a:t>	Because drama is a multimodal process, dramatic activities within the classroom could potentially meet the needs of auditory, visual, and kinesthetic learners.  Drama based activities fall naturally into the curriculum of English, but they can supplement material in Science, Health, Social, Studies, and Language Learning.  </a:t>
            </a:r>
          </a:p>
          <a:p>
            <a:pPr marL="0" indent="0">
              <a:buNone/>
            </a:pPr>
            <a:r>
              <a:rPr lang="en-CA" dirty="0"/>
              <a:t>	Recently studies have shown positive results specifically for the integration of Drama in areas of English Language Learning.  A study by </a:t>
            </a:r>
            <a:r>
              <a:rPr lang="en-CA" dirty="0" err="1"/>
              <a:t>Ntelioglou</a:t>
            </a:r>
            <a:r>
              <a:rPr lang="en-CA" dirty="0"/>
              <a:t> examined the result of Drama based activities within adult ESL learners in an Urban American Environment.  Throughout the lessons students were given a variety of oral reading, speech, and movement activities.  The study was considered a success  because it combined multimodal ways of thinking with meaningful activities that could easily apply to real life situations (2011).</a:t>
            </a:r>
          </a:p>
          <a:p>
            <a:pPr marL="0" indent="0">
              <a:buNone/>
            </a:pPr>
            <a:r>
              <a:rPr lang="en-CA" dirty="0"/>
              <a:t>	Similar results appear in international schools with English Language learners.  Students rate drama activities and enjoyable and relatable.  Moreover, teachers note that students appear to become more confident in their English speaking because they often practice these skills in speech activities (</a:t>
            </a:r>
            <a:r>
              <a:rPr lang="en-CA" dirty="0" err="1"/>
              <a:t>Iamsaard</a:t>
            </a:r>
            <a:r>
              <a:rPr lang="en-CA" dirty="0"/>
              <a:t> &amp; </a:t>
            </a:r>
            <a:r>
              <a:rPr lang="en-CA" dirty="0" err="1"/>
              <a:t>Kerdpol</a:t>
            </a:r>
            <a:r>
              <a:rPr lang="en-CA" dirty="0"/>
              <a:t> 2015).</a:t>
            </a:r>
          </a:p>
          <a:p>
            <a:pPr marL="0" indent="0">
              <a:buNone/>
            </a:pPr>
            <a:r>
              <a:rPr lang="en-CA" dirty="0"/>
              <a:t>	This notion of drama allowing one to practice social situations under the guide of a teacher can also benefit students who struggle with social relationships.  For students with behavior needs, drama games and activities allow them to practice social skills within a safe setting, and with immediate feedback from the teacher.  With targeted and tailored curriculum, drama can increase a student’s ability to understand and interpret situations between peers and respond appropriately to problems that may arise (Graves, </a:t>
            </a:r>
            <a:r>
              <a:rPr lang="en-CA" dirty="0" err="1"/>
              <a:t>Frabutt</a:t>
            </a:r>
            <a:r>
              <a:rPr lang="en-CA" dirty="0"/>
              <a:t> &amp; </a:t>
            </a:r>
            <a:r>
              <a:rPr lang="en-CA" dirty="0" err="1"/>
              <a:t>Vigliano</a:t>
            </a:r>
            <a:r>
              <a:rPr lang="en-CA" dirty="0"/>
              <a:t> 2007).</a:t>
            </a:r>
          </a:p>
        </p:txBody>
      </p:sp>
    </p:spTree>
    <p:extLst>
      <p:ext uri="{BB962C8B-B14F-4D97-AF65-F5344CB8AC3E}">
        <p14:creationId xmlns:p14="http://schemas.microsoft.com/office/powerpoint/2010/main" val="1606222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CA" dirty="0"/>
              <a:t>English Language Arts Activities</a:t>
            </a:r>
          </a:p>
        </p:txBody>
      </p:sp>
      <p:sp>
        <p:nvSpPr>
          <p:cNvPr id="5" name="Subtitle 4"/>
          <p:cNvSpPr>
            <a:spLocks noGrp="1"/>
          </p:cNvSpPr>
          <p:nvPr>
            <p:ph type="subTitle" idx="1"/>
          </p:nvPr>
        </p:nvSpPr>
        <p:spPr/>
        <p:txBody>
          <a:bodyPr>
            <a:normAutofit fontScale="70000" lnSpcReduction="20000"/>
          </a:bodyPr>
          <a:lstStyle/>
          <a:p>
            <a:r>
              <a:rPr lang="en-CA" dirty="0"/>
              <a:t>Language Building</a:t>
            </a:r>
          </a:p>
          <a:p>
            <a:r>
              <a:rPr lang="en-CA" dirty="0"/>
              <a:t>Character Development/Analysis</a:t>
            </a:r>
          </a:p>
          <a:p>
            <a:r>
              <a:rPr lang="en-CA" dirty="0"/>
              <a:t>Sequencing</a:t>
            </a:r>
          </a:p>
          <a:p>
            <a:r>
              <a:rPr lang="en-CA" dirty="0"/>
              <a:t>Oral Presentation</a:t>
            </a:r>
          </a:p>
        </p:txBody>
      </p:sp>
    </p:spTree>
    <p:extLst>
      <p:ext uri="{BB962C8B-B14F-4D97-AF65-F5344CB8AC3E}">
        <p14:creationId xmlns:p14="http://schemas.microsoft.com/office/powerpoint/2010/main" val="904732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Party Quirks – Character Development</a:t>
            </a:r>
            <a:br>
              <a:rPr lang="en-CA" dirty="0"/>
            </a:br>
            <a:r>
              <a:rPr lang="en-CA" sz="1800" dirty="0"/>
              <a:t>Similar to the Game on </a:t>
            </a:r>
            <a:r>
              <a:rPr lang="en-CA" sz="1800" dirty="0">
                <a:hlinkClick r:id="rId2"/>
              </a:rPr>
              <a:t>Who’s Line is it Anyway</a:t>
            </a:r>
            <a:endParaRPr lang="en-CA" dirty="0"/>
          </a:p>
        </p:txBody>
      </p:sp>
      <p:sp>
        <p:nvSpPr>
          <p:cNvPr id="3" name="Content Placeholder 2"/>
          <p:cNvSpPr>
            <a:spLocks noGrp="1"/>
          </p:cNvSpPr>
          <p:nvPr>
            <p:ph idx="1"/>
          </p:nvPr>
        </p:nvSpPr>
        <p:spPr/>
        <p:txBody>
          <a:bodyPr/>
          <a:lstStyle/>
          <a:p>
            <a:pPr marL="0" indent="0">
              <a:buNone/>
            </a:pPr>
            <a:r>
              <a:rPr lang="en-CA" dirty="0"/>
              <a:t>One player plays a character that is having a party while 3-4 other students will arrive as guests at the party.  The guests assume the role of a character (it can be a role of popular culture, or characters you have studied that term). The host must be unaware of what characters will arrive at their party.  At the ringing of a door bell, the characters will enter one at a time and engage with the party scene.  The host’s job is to guess the character of each person passed on their acting within the scene.</a:t>
            </a:r>
          </a:p>
          <a:p>
            <a:pPr marL="0" indent="0">
              <a:buNone/>
            </a:pPr>
            <a:endParaRPr lang="en-CA" dirty="0"/>
          </a:p>
          <a:p>
            <a:pPr marL="0" indent="0">
              <a:buNone/>
            </a:pPr>
            <a:endParaRPr lang="en-CA" dirty="0"/>
          </a:p>
        </p:txBody>
      </p:sp>
    </p:spTree>
    <p:extLst>
      <p:ext uri="{BB962C8B-B14F-4D97-AF65-F5344CB8AC3E}">
        <p14:creationId xmlns:p14="http://schemas.microsoft.com/office/powerpoint/2010/main" val="4008327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Noun, Verb, Adverb – Vocabulary Building</a:t>
            </a:r>
            <a:br>
              <a:rPr lang="en-CA" dirty="0"/>
            </a:br>
            <a:r>
              <a:rPr lang="en-CA" sz="1400" dirty="0"/>
              <a:t>* Cards Attached</a:t>
            </a:r>
            <a:endParaRPr lang="en-CA" dirty="0"/>
          </a:p>
        </p:txBody>
      </p:sp>
      <p:sp>
        <p:nvSpPr>
          <p:cNvPr id="3" name="Content Placeholder 2"/>
          <p:cNvSpPr>
            <a:spLocks noGrp="1"/>
          </p:cNvSpPr>
          <p:nvPr>
            <p:ph idx="1"/>
          </p:nvPr>
        </p:nvSpPr>
        <p:spPr/>
        <p:txBody>
          <a:bodyPr>
            <a:normAutofit fontScale="85000" lnSpcReduction="10000"/>
          </a:bodyPr>
          <a:lstStyle/>
          <a:p>
            <a:pPr marL="457200" indent="-457200">
              <a:buAutoNum type="arabicPeriod"/>
            </a:pPr>
            <a:r>
              <a:rPr lang="en-CA" dirty="0"/>
              <a:t>Have students create a list of unique or unusual (living) nouns, verbs, and adverbs.  </a:t>
            </a:r>
          </a:p>
          <a:p>
            <a:pPr marL="457200" indent="-457200">
              <a:buAutoNum type="arabicPeriod"/>
            </a:pPr>
            <a:r>
              <a:rPr lang="en-CA" dirty="0"/>
              <a:t>Write these onto slips of paper or flashcards.  And place them into three different buckets or bags.</a:t>
            </a:r>
          </a:p>
          <a:p>
            <a:pPr marL="457200" indent="-457200">
              <a:buAutoNum type="arabicPeriod"/>
            </a:pPr>
            <a:r>
              <a:rPr lang="en-CA" dirty="0"/>
              <a:t>Students (individually or in pairs) will draw one word out of each bucket.  (ex. firefighters swinging jauntily)</a:t>
            </a:r>
          </a:p>
          <a:p>
            <a:pPr marL="457200" indent="-457200">
              <a:buAutoNum type="arabicPeriod"/>
            </a:pPr>
            <a:r>
              <a:rPr lang="en-CA" dirty="0"/>
              <a:t>They will then conduct a 30 second scene in which they show what that person or think would look like.  The focus being on creating that action with their body.</a:t>
            </a:r>
          </a:p>
          <a:p>
            <a:pPr marL="0" indent="0">
              <a:buNone/>
            </a:pPr>
            <a:r>
              <a:rPr lang="en-CA" dirty="0"/>
              <a:t>Alterations:</a:t>
            </a:r>
          </a:p>
          <a:p>
            <a:pPr>
              <a:buFontTx/>
              <a:buChar char="-"/>
            </a:pPr>
            <a:r>
              <a:rPr lang="en-CA" dirty="0"/>
              <a:t>Use the already provided cards, or add on create your own.</a:t>
            </a:r>
          </a:p>
          <a:p>
            <a:pPr>
              <a:buFontTx/>
              <a:buChar char="-"/>
            </a:pPr>
            <a:r>
              <a:rPr lang="en-CA" dirty="0"/>
              <a:t>Start with one or two cards and work towards a full sentence.</a:t>
            </a:r>
          </a:p>
          <a:p>
            <a:pPr>
              <a:buFontTx/>
              <a:buChar char="-"/>
            </a:pPr>
            <a:r>
              <a:rPr lang="en-CA" dirty="0"/>
              <a:t>Have students draw the cards secretly, and the peers can attempt to guess what the peers are illustrating.</a:t>
            </a:r>
          </a:p>
        </p:txBody>
      </p:sp>
    </p:spTree>
    <p:extLst>
      <p:ext uri="{BB962C8B-B14F-4D97-AF65-F5344CB8AC3E}">
        <p14:creationId xmlns:p14="http://schemas.microsoft.com/office/powerpoint/2010/main" val="2280667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Tableaus - Sequencing</a:t>
            </a:r>
          </a:p>
        </p:txBody>
      </p:sp>
      <p:sp>
        <p:nvSpPr>
          <p:cNvPr id="3" name="Content Placeholder 2"/>
          <p:cNvSpPr>
            <a:spLocks noGrp="1"/>
          </p:cNvSpPr>
          <p:nvPr>
            <p:ph idx="1"/>
          </p:nvPr>
        </p:nvSpPr>
        <p:spPr>
          <a:xfrm>
            <a:off x="1371600" y="1563757"/>
            <a:ext cx="9601200" cy="4625008"/>
          </a:xfrm>
        </p:spPr>
        <p:txBody>
          <a:bodyPr anchor="ctr">
            <a:normAutofit/>
          </a:bodyPr>
          <a:lstStyle/>
          <a:p>
            <a:pPr marL="0" indent="0">
              <a:buNone/>
            </a:pPr>
            <a:r>
              <a:rPr lang="en-CA" sz="2800" dirty="0"/>
              <a:t>In small groups, have students retell the story or narrative through a series of tableaus (you can set a minimum or maximum number of tableaus).  Have students preform their tableaus to their peers, holding the pose for at least 10 seconds.  Peers can attempt to guess the events they depict based on the position of the tableaus.</a:t>
            </a:r>
          </a:p>
        </p:txBody>
      </p:sp>
    </p:spTree>
    <p:extLst>
      <p:ext uri="{BB962C8B-B14F-4D97-AF65-F5344CB8AC3E}">
        <p14:creationId xmlns:p14="http://schemas.microsoft.com/office/powerpoint/2010/main" val="462641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Mannequins – Vocabulary building </a:t>
            </a:r>
            <a:r>
              <a:rPr lang="en-CA" sz="4000" dirty="0"/>
              <a:t>(possible connections mood and tone)</a:t>
            </a:r>
            <a:br>
              <a:rPr lang="en-CA" sz="4000" dirty="0"/>
            </a:br>
            <a:r>
              <a:rPr lang="en-CA" sz="1600" dirty="0"/>
              <a:t>* Bag and word suggestions attached</a:t>
            </a:r>
            <a:endParaRPr lang="en-CA" sz="4000" dirty="0"/>
          </a:p>
        </p:txBody>
      </p:sp>
      <p:sp>
        <p:nvSpPr>
          <p:cNvPr id="3" name="Content Placeholder 2"/>
          <p:cNvSpPr>
            <a:spLocks noGrp="1"/>
          </p:cNvSpPr>
          <p:nvPr>
            <p:ph idx="1"/>
          </p:nvPr>
        </p:nvSpPr>
        <p:spPr/>
        <p:txBody>
          <a:bodyPr>
            <a:normAutofit lnSpcReduction="10000"/>
          </a:bodyPr>
          <a:lstStyle/>
          <a:p>
            <a:pPr marL="0" indent="0">
              <a:buNone/>
            </a:pPr>
            <a:r>
              <a:rPr lang="en-CA" dirty="0"/>
              <a:t>This game is similar to tableaus.  It is best played in group of 4 people.  Two of the students will be the mannequins while the other two will shape their partners into a position.  This can be done to illustrate a scene after reading or viewing.</a:t>
            </a:r>
          </a:p>
          <a:p>
            <a:pPr marL="0" indent="0">
              <a:buNone/>
            </a:pPr>
            <a:endParaRPr lang="en-CA" dirty="0"/>
          </a:p>
          <a:p>
            <a:pPr marL="0" indent="0">
              <a:buNone/>
            </a:pPr>
            <a:r>
              <a:rPr lang="en-CA" b="1" dirty="0"/>
              <a:t>Alterations:</a:t>
            </a:r>
          </a:p>
          <a:p>
            <a:pPr marL="0" indent="0">
              <a:buNone/>
            </a:pPr>
            <a:r>
              <a:rPr lang="en-CA" dirty="0"/>
              <a:t>I played this game in relation to mood and tone, as students often confuse these two terms.  I placed two bags, one with tone related words and another with mood related words.  You can illustrate mood with a tableau, but not tone.  Have one “mannequin maker” pull a mood related word from the bag.  They will position their partners in a way to reflect this mood.  Another will attempt to describe the scene with a certain tone.  For example, perhaps they are trying to describe a </a:t>
            </a:r>
            <a:r>
              <a:rPr lang="en-CA" i="1" dirty="0"/>
              <a:t>joyous</a:t>
            </a:r>
            <a:r>
              <a:rPr lang="en-CA" dirty="0"/>
              <a:t> scene with </a:t>
            </a:r>
            <a:r>
              <a:rPr lang="en-CA" i="1" dirty="0"/>
              <a:t>disdain</a:t>
            </a:r>
            <a:r>
              <a:rPr lang="en-CA" dirty="0"/>
              <a:t>.</a:t>
            </a:r>
          </a:p>
        </p:txBody>
      </p:sp>
    </p:spTree>
    <p:extLst>
      <p:ext uri="{BB962C8B-B14F-4D97-AF65-F5344CB8AC3E}">
        <p14:creationId xmlns:p14="http://schemas.microsoft.com/office/powerpoint/2010/main" val="3666708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a:t>Verbing</a:t>
            </a:r>
            <a:r>
              <a:rPr lang="en-CA" dirty="0"/>
              <a:t> Scripts - Comprehension</a:t>
            </a:r>
          </a:p>
        </p:txBody>
      </p:sp>
      <p:sp>
        <p:nvSpPr>
          <p:cNvPr id="3" name="Content Placeholder 2"/>
          <p:cNvSpPr>
            <a:spLocks noGrp="1"/>
          </p:cNvSpPr>
          <p:nvPr>
            <p:ph idx="1"/>
          </p:nvPr>
        </p:nvSpPr>
        <p:spPr>
          <a:xfrm>
            <a:off x="1371600" y="1895061"/>
            <a:ext cx="9601200" cy="4770781"/>
          </a:xfrm>
        </p:spPr>
        <p:txBody>
          <a:bodyPr>
            <a:normAutofit/>
          </a:bodyPr>
          <a:lstStyle/>
          <a:p>
            <a:pPr marL="0" indent="0">
              <a:buNone/>
            </a:pPr>
            <a:r>
              <a:rPr lang="en-CA" sz="2400" dirty="0" err="1"/>
              <a:t>Verbing</a:t>
            </a:r>
            <a:r>
              <a:rPr lang="en-CA" sz="2400" dirty="0"/>
              <a:t> is a form of script analysis where the actor identifies an action word to correspond with each line (or sentence) that they speak.  This action word identifies the effect the line is supposed to have on the listener, and can help the actor determine the movement or inflection needed to deliver the line.  </a:t>
            </a:r>
          </a:p>
          <a:p>
            <a:pPr marL="0" indent="0">
              <a:buNone/>
            </a:pPr>
            <a:r>
              <a:rPr lang="en-CA" sz="2400" dirty="0"/>
              <a:t>For every line in the dialogue there must be a corresponding verb that relates to the characters intent in the play.  </a:t>
            </a:r>
          </a:p>
          <a:p>
            <a:r>
              <a:rPr lang="en-CA" sz="2400" dirty="0"/>
              <a:t>Example: I remember it well. (</a:t>
            </a:r>
            <a:r>
              <a:rPr lang="en-CA" sz="2400" i="1" dirty="0"/>
              <a:t>I insist.) </a:t>
            </a:r>
            <a:r>
              <a:rPr lang="en-CA" sz="2400" dirty="0"/>
              <a:t>It was 1950. (</a:t>
            </a:r>
            <a:r>
              <a:rPr lang="en-CA" sz="2400" i="1" dirty="0"/>
              <a:t>I taunt.) </a:t>
            </a:r>
            <a:r>
              <a:rPr lang="en-CA" sz="2400" dirty="0"/>
              <a:t>Pa was walking to the well. (</a:t>
            </a:r>
            <a:r>
              <a:rPr lang="en-CA" sz="2400" i="1" dirty="0"/>
              <a:t>I paint.)</a:t>
            </a:r>
          </a:p>
          <a:p>
            <a:pPr marL="0" indent="0">
              <a:buNone/>
            </a:pPr>
            <a:r>
              <a:rPr lang="en-CA" sz="2400" dirty="0"/>
              <a:t>Corresponding Macbeth Assignment: </a:t>
            </a:r>
            <a:r>
              <a:rPr lang="en-CA" sz="2400" dirty="0">
                <a:hlinkClick r:id="rId2"/>
              </a:rPr>
              <a:t>https://docs.google.com/document/d/1RLNwnGsUTaYgBP6aMx95PbVXzQiHgV4Dg_bGYHQRbDo/edit?usp=sharing</a:t>
            </a:r>
            <a:r>
              <a:rPr lang="en-CA" sz="2400" dirty="0"/>
              <a:t> </a:t>
            </a:r>
            <a:endParaRPr lang="en-CA" sz="2400" i="1" dirty="0"/>
          </a:p>
        </p:txBody>
      </p:sp>
    </p:spTree>
    <p:extLst>
      <p:ext uri="{BB962C8B-B14F-4D97-AF65-F5344CB8AC3E}">
        <p14:creationId xmlns:p14="http://schemas.microsoft.com/office/powerpoint/2010/main" val="70370636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865</TotalTime>
  <Words>2938</Words>
  <Application>Microsoft Office PowerPoint</Application>
  <PresentationFormat>Widescreen</PresentationFormat>
  <Paragraphs>115</Paragraphs>
  <Slides>28</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28</vt:i4>
      </vt:variant>
    </vt:vector>
  </HeadingPairs>
  <TitlesOfParts>
    <vt:vector size="30" baseType="lpstr">
      <vt:lpstr>Franklin Gothic Book</vt:lpstr>
      <vt:lpstr>Crop</vt:lpstr>
      <vt:lpstr>Drama Subject Integration</vt:lpstr>
      <vt:lpstr>Why use Drama as a teaching tool?</vt:lpstr>
      <vt:lpstr>Who does drama benefit?</vt:lpstr>
      <vt:lpstr>English Language Arts Activities</vt:lpstr>
      <vt:lpstr>Party Quirks – Character Development Similar to the Game on Who’s Line is it Anyway</vt:lpstr>
      <vt:lpstr>Noun, Verb, Adverb – Vocabulary Building * Cards Attached</vt:lpstr>
      <vt:lpstr>Tableaus - Sequencing</vt:lpstr>
      <vt:lpstr>Mannequins – Vocabulary building (possible connections mood and tone) * Bag and word suggestions attached</vt:lpstr>
      <vt:lpstr>Verbing Scripts - Comprehension</vt:lpstr>
      <vt:lpstr>Performance Poetry - Speech</vt:lpstr>
      <vt:lpstr>Aces High – Character and Status Taken from: Swale, J. (2009). Drama Games For Classroom and Workshops.  London: Nick Hern.  138-139.</vt:lpstr>
      <vt:lpstr>Aces High – Part 2</vt:lpstr>
      <vt:lpstr>Alliteration Association – Practicing Alliterations/Name Game</vt:lpstr>
      <vt:lpstr>Ministry of Silly Walks - Characterization</vt:lpstr>
      <vt:lpstr>Character Hotseat – Character Study and Comprehension Swale, J. (2009). Drama Games For Classroom and Workshops.  London: Nick Hern.  138-139</vt:lpstr>
      <vt:lpstr>Social Studies</vt:lpstr>
      <vt:lpstr>Gates of Heaven Swale, J. (2009). Drama Games For Classroom and Workshops.  London: Nick Hern.  138-139.</vt:lpstr>
      <vt:lpstr>Headbands – Historical events and people</vt:lpstr>
      <vt:lpstr>Silk Road Simulation – Grade 8 Renaissance Activity Taken from: Mr. Mantera’s Blog</vt:lpstr>
      <vt:lpstr>Two, Truths, and a Lie</vt:lpstr>
      <vt:lpstr>Hotseat – Current events. Swale, J. (2009). Drama Games For Classroom and Workshops.  London: Nick Hern.  138-139</vt:lpstr>
      <vt:lpstr>Super-Sized Stories – Historical documentation simulation</vt:lpstr>
      <vt:lpstr>Definition Taboo – Vocabulary Review</vt:lpstr>
      <vt:lpstr>Body Breaks</vt:lpstr>
      <vt:lpstr>Make a Machine (noisy!)</vt:lpstr>
      <vt:lpstr>Captains Coming</vt:lpstr>
      <vt:lpstr>Atom</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Drama Subject Integration</dc:title>
  <dc:creator>Stephanie Van Dewark</dc:creator>
  <cp:lastModifiedBy>Stephanie Van Dewark</cp:lastModifiedBy>
  <cp:revision>37</cp:revision>
  <dcterms:created xsi:type="dcterms:W3CDTF">2016-11-19T22:13:40Z</dcterms:created>
  <dcterms:modified xsi:type="dcterms:W3CDTF">2016-12-11T01:38:26Z</dcterms:modified>
</cp:coreProperties>
</file>